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6.jpeg" ContentType="image/jpeg"/>
  <Override PartName="/ppt/media/image17.png" ContentType="image/png"/>
  <Override PartName="/ppt/media/image16.png" ContentType="image/png"/>
  <Override PartName="/ppt/media/image15.png" ContentType="image/png"/>
  <Override PartName="/ppt/media/image14.png" ContentType="image/png"/>
  <Override PartName="/ppt/media/image28.png" ContentType="image/png"/>
  <Override PartName="/ppt/media/image5.png" ContentType="image/png"/>
  <Override PartName="/ppt/media/image35.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56.jpeg" ContentType="image/jpeg"/>
  <Override PartName="/ppt/media/image27.png" ContentType="image/png"/>
  <Override PartName="/ppt/media/image4.png" ContentType="image/png"/>
  <Override PartName="/ppt/media/image34.png" ContentType="image/png"/>
  <Override PartName="/ppt/media/image44.png" ContentType="image/png"/>
  <Override PartName="/ppt/media/image46.png" ContentType="image/png"/>
  <Override PartName="/ppt/media/image50.png" ContentType="image/png"/>
  <Override PartName="/ppt/media/image11.png" ContentType="image/png"/>
  <Override PartName="/ppt/media/image48.png" ContentType="image/png"/>
  <Override PartName="/ppt/media/image13.png" ContentType="image/png"/>
  <Override PartName="/ppt/media/image45.png" ContentType="image/png"/>
  <Override PartName="/ppt/media/image51.jpeg" ContentType="image/jpe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47.jpeg" ContentType="image/jpeg"/>
  <Override PartName="/ppt/media/image55.png" ContentType="image/png"/>
  <Override PartName="/ppt/media/image40.png" ContentType="image/png"/>
  <Override PartName="/ppt/media/image36.png" ContentType="image/png"/>
  <Override PartName="/ppt/media/image31.png" ContentType="image/png"/>
  <Override PartName="/ppt/media/image30.png" ContentType="image/png"/>
  <Override PartName="/ppt/media/image39.png" ContentType="image/png"/>
  <Override PartName="/ppt/media/image9.png" ContentType="image/png"/>
  <Override PartName="/ppt/media/image49.png" ContentType="image/png"/>
  <Override PartName="/ppt/media/image12.png" ContentType="image/png"/>
  <Override PartName="/ppt/media/image37.png" ContentType="image/png"/>
  <Override PartName="/ppt/media/image7.png" ContentType="image/png"/>
  <Override PartName="/ppt/media/image10.png" ContentType="image/png"/>
  <Override PartName="/ppt/media/image1.jpeg" ContentType="image/jpeg"/>
  <Override PartName="/ppt/media/image38.png" ContentType="image/png"/>
  <Override PartName="/ppt/media/image8.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D66AE817-32BE-460D-836D-B8E4F432BF6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43"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0B149B75-5E5F-4B31-951C-31B307FE5E3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37"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2684859-B44C-4EDD-9E18-F700200F9083}" type="slidenum">
              <a:rPr b="0" lang="en-US" sz="1200" spc="-1" strike="noStrike">
                <a:latin typeface="Times New Roman"/>
              </a:rPr>
              <a:t>43</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40"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DA7BDA19-7031-4F54-80C1-D9B854D94620}"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CFC620E1-9ACE-4204-B5D5-3CC37848F206}"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5EA1BF3E-8AD3-43C4-BEBA-620F90C322EA}"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7A015303-FD49-465A-8E11-8D920FBCAD5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873FDC55-8395-4143-9BC3-01BE1F3B4216}"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735777B0-03F2-4B8F-80D3-F670B3C3A49B}"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F494D128-4BC9-49BF-89B7-614E239983E8}"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8EB2EB8A-3342-4ABB-974F-E847353F661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3A28F807-F3F5-4012-956F-4F986AE62F2A}"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524BBDAF-16BA-454D-BF99-E3ACA807C13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E9E78FAF-A1DF-4427-805A-189AE9B6E47C}"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CBF95D77-4C12-4F09-9CA9-C7F9BB563CFD}"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81CA3C9F-F939-452A-B2C2-41844802FEBB}"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5739346-C89E-467E-94C5-8D908A3F627D}"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A878676-6941-49B0-ADFE-E5B32A2C1D2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5D0A9AF-B421-4FB7-94FF-05E1105807B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E4113D4-32B5-4806-AB08-E85D218AA2F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4E73A8A-E64A-4D0A-B4B9-2F213282F84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DF16814-D8A3-48F3-9B3E-D1CA0B11DFF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0B64B99-839B-453A-8D87-3BE098979F9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175C024-2631-497A-90D4-25B68ADCF3B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EAF9D87-7548-4D82-9A11-2D8EFD4D150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439CCB8-F1DE-48F5-B6FD-1AED3A97BB5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94350EA-55EE-4E69-85B4-16E31D6F79B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726B14C-189E-4777-83F5-3E2E689EE98A}"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F2E9F944-5F55-461D-B94A-D71D6D641E91}"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US"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0256E4EF-4EB0-44F6-9198-AE6446D314AF}" type="slidenum">
              <a:rPr b="0" lang="en-US" sz="1600" spc="-1" strike="noStrike">
                <a:solidFill>
                  <a:srgbClr val="1c7ddb"/>
                </a:solidFill>
                <a:latin typeface="Abadi"/>
              </a:rPr>
              <a:t>&lt;number&gt;</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4240" cy="64044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Ahmed Seif</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15th</a:t>
            </a:r>
            <a:r>
              <a:rPr b="0" lang="en-US" sz="1800" spc="-1" strike="noStrike">
                <a:solidFill>
                  <a:srgbClr val="e7e6e6"/>
                </a:solidFill>
                <a:latin typeface="Abadi"/>
                <a:ea typeface="SF Pro"/>
              </a:rPr>
              <a:t> June 2022</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1C9CE55A-6B10-4641-B818-F50D3FF43CAF}" type="slidenum">
              <a:rPr b="0" lang="en-US" sz="1600" spc="-1" strike="noStrike">
                <a:solidFill>
                  <a:srgbClr val="1c7ddb"/>
                </a:solidFill>
                <a:latin typeface="Abadi"/>
              </a:rPr>
              <a:t>9</a:t>
            </a:fld>
            <a:endParaRPr b="0" lang="en-US" sz="1600" spc="-1" strike="noStrike">
              <a:latin typeface="Times New Roman"/>
            </a:endParaRPr>
          </a:p>
        </p:txBody>
      </p:sp>
      <p:sp>
        <p:nvSpPr>
          <p:cNvPr id="188" name="PlaceHolder 2"/>
          <p:cNvSpPr>
            <a:spLocks noGrp="1"/>
          </p:cNvSpPr>
          <p:nvPr>
            <p:ph/>
          </p:nvPr>
        </p:nvSpPr>
        <p:spPr>
          <a:xfrm>
            <a:off x="770040" y="1495800"/>
            <a:ext cx="10431360" cy="493128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Visualizations talk better than words, This is why conducting a visualized report is needed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Among the Visualization EDA, there was found that:</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Rocket missions has developed over the years 2013-2020</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Over the years, The payload masses has increased as well as the success rate</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The </a:t>
            </a:r>
            <a:r>
              <a:rPr b="0" lang="en-US" sz="2200" spc="-1" strike="noStrike">
                <a:solidFill>
                  <a:srgbClr val="292929"/>
                </a:solidFill>
                <a:latin typeface="Abadi"/>
                <a:ea typeface="JetBrains Mono"/>
              </a:rPr>
              <a:t>heliosynchronous orbit, had only one mission and it failed</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Visualization EDA</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PlaceHolder 1"/>
          <p:cNvSpPr>
            <a:spLocks noGrp="1"/>
          </p:cNvSpPr>
          <p:nvPr>
            <p:ph/>
          </p:nvPr>
        </p:nvSpPr>
        <p:spPr>
          <a:xfrm>
            <a:off x="770040" y="1396800"/>
            <a:ext cx="9745200" cy="476100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SQL has always been a useful tool for Data Analysis, featuring JOIN and other data manipulation statements. Exploring the data with sql turned out to show:</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Successful missions over data was 35 missions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Only F9 B5 Boosters could carry the 15,600 KG payloads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Total Payloads sent to space was around 45,600 KG</a:t>
            </a:r>
            <a:endParaRPr b="0" lang="en-US" sz="2200" spc="-1" strike="noStrike">
              <a:solidFill>
                <a:srgbClr val="000000"/>
              </a:solidFill>
              <a:latin typeface="Calibri"/>
            </a:endParaRPr>
          </a:p>
        </p:txBody>
      </p:sp>
      <p:sp>
        <p:nvSpPr>
          <p:cNvPr id="19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2"/>
          </p:nvPr>
        </p:nvSpPr>
        <p:spPr/>
        <p:txBody>
          <a:bodyPr/>
          <a:p>
            <a:fld id="{FC2D3163-20E4-4810-B630-715E85EF717B}"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838080" y="1507320"/>
            <a:ext cx="10515240" cy="471888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Folium is an interactive map visualizer, Using folium, detected that:</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Launch sites are at least 50KM away from cities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Launch sites are around 6 KM away from highways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1 KM away from railway stations and coastlines</a:t>
            </a:r>
            <a:endParaRPr b="0" lang="en-US" sz="2200" spc="-1" strike="noStrike">
              <a:solidFill>
                <a:srgbClr val="000000"/>
              </a:solidFill>
              <a:latin typeface="Calibri"/>
            </a:endParaRPr>
          </a:p>
        </p:txBody>
      </p:sp>
      <p:sp>
        <p:nvSpPr>
          <p:cNvPr id="19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3" name="PlaceHolder 2"/>
          <p:cNvSpPr>
            <a:spLocks noGrp="1"/>
          </p:cNvSpPr>
          <p:nvPr>
            <p:ph type="sldNum" idx="2"/>
          </p:nvPr>
        </p:nvSpPr>
        <p:spPr/>
        <p:txBody>
          <a:bodyPr/>
          <a:p>
            <a:fld id="{3246D40A-96B4-4FE4-81CE-59B8EE0C8B89}"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PlaceHolder 1"/>
          <p:cNvSpPr>
            <a:spLocks noGrp="1"/>
          </p:cNvSpPr>
          <p:nvPr>
            <p:ph/>
          </p:nvPr>
        </p:nvSpPr>
        <p:spPr>
          <a:xfrm>
            <a:off x="1031400" y="1825560"/>
            <a:ext cx="9745200" cy="328860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Plotly Dash is a mix of tools that use flask server to display interactive visualizations on the web, using them we assured that:</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Development over years that successful missions completed increased year by year</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Highest Success rate for a launch site was around 80% of missions launched from there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Launch Sites are strongly correlated to payload masses</a:t>
            </a:r>
            <a:endParaRPr b="0" lang="en-US" sz="2200" spc="-1" strike="noStrike">
              <a:solidFill>
                <a:srgbClr val="000000"/>
              </a:solidFill>
              <a:latin typeface="Calibri"/>
            </a:endParaRPr>
          </a:p>
        </p:txBody>
      </p:sp>
      <p:sp>
        <p:nvSpPr>
          <p:cNvPr id="19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3" name="PlaceHolder 2"/>
          <p:cNvSpPr>
            <a:spLocks noGrp="1"/>
          </p:cNvSpPr>
          <p:nvPr>
            <p:ph type="sldNum" idx="2"/>
          </p:nvPr>
        </p:nvSpPr>
        <p:spPr/>
        <p:txBody>
          <a:bodyPr/>
          <a:p>
            <a:fld id="{07233AF2-8893-42C3-9F9E-93C33DB4F249}"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Using classification techniques, SVM, Decision Trees, Logistic Regression and KNN classifier: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Actually no classifier showed a better accuracy than the other and all of them tended to cover around 84% accuracy for detection of success-to-failure of missions</a:t>
            </a:r>
            <a:endParaRPr b="0" lang="en-US" sz="2200" spc="-1" strike="noStrike">
              <a:solidFill>
                <a:srgbClr val="000000"/>
              </a:solidFill>
              <a:latin typeface="Calibri"/>
            </a:endParaRPr>
          </a:p>
        </p:txBody>
      </p:sp>
      <p:sp>
        <p:nvSpPr>
          <p:cNvPr id="19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3" name="PlaceHolder 2"/>
          <p:cNvSpPr>
            <a:spLocks noGrp="1"/>
          </p:cNvSpPr>
          <p:nvPr>
            <p:ph type="sldNum" idx="2"/>
          </p:nvPr>
        </p:nvSpPr>
        <p:spPr/>
        <p:txBody>
          <a:bodyPr/>
          <a:p>
            <a:fld id="{2E8B5BFC-A893-4143-86F3-7DEFD797E09C}"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US" sz="2200" spc="-1" strike="noStrike">
              <a:latin typeface="Arial"/>
            </a:endParaRPr>
          </a:p>
          <a:p>
            <a:pPr>
              <a:lnSpc>
                <a:spcPct val="90000"/>
              </a:lnSpc>
              <a:spcBef>
                <a:spcPts val="499"/>
              </a:spcBef>
              <a:buNone/>
            </a:pPr>
            <a:endParaRPr b="0" lang="en-US" sz="1800" spc="-1" strike="noStrike">
              <a:latin typeface="Arial"/>
            </a:endParaRPr>
          </a:p>
          <a:p>
            <a:pPr marL="457200">
              <a:lnSpc>
                <a:spcPct val="90000"/>
              </a:lnSpc>
              <a:spcBef>
                <a:spcPts val="499"/>
              </a:spcBef>
              <a:buNone/>
              <a:tabLst>
                <a:tab algn="l" pos="0"/>
              </a:tabLst>
            </a:pPr>
            <a:endParaRPr b="0" lang="en-US" sz="1800" spc="-1" strike="noStrike">
              <a:latin typeface="Arial"/>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
        <p:nvSpPr>
          <p:cNvPr id="2" name="PlaceHolder 1"/>
          <p:cNvSpPr>
            <a:spLocks noGrp="1"/>
          </p:cNvSpPr>
          <p:nvPr>
            <p:ph type="sldNum" idx="2"/>
          </p:nvPr>
        </p:nvSpPr>
        <p:spPr/>
        <p:txBody>
          <a:bodyPr/>
          <a:p>
            <a:fld id="{25A04B40-311F-4C08-B723-63B4C4626AF6}"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65080" y="2057400"/>
            <a:ext cx="10592640" cy="966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02" name="" descr=""/>
          <p:cNvPicPr/>
          <p:nvPr/>
        </p:nvPicPr>
        <p:blipFill>
          <a:blip r:embed="rId2"/>
          <a:stretch/>
        </p:blipFill>
        <p:spPr>
          <a:xfrm>
            <a:off x="914400" y="3200400"/>
            <a:ext cx="9858240" cy="1931400"/>
          </a:xfrm>
          <a:prstGeom prst="rect">
            <a:avLst/>
          </a:prstGeom>
          <a:ln w="0">
            <a:noFill/>
          </a:ln>
        </p:spPr>
      </p:pic>
      <p:sp>
        <p:nvSpPr>
          <p:cNvPr id="3" name="PlaceHolder 2"/>
          <p:cNvSpPr>
            <a:spLocks noGrp="1"/>
          </p:cNvSpPr>
          <p:nvPr>
            <p:ph type="sldNum" idx="2"/>
          </p:nvPr>
        </p:nvSpPr>
        <p:spPr/>
        <p:txBody>
          <a:bodyPr/>
          <a:p>
            <a:fld id="{09193A7F-EF94-414F-AF7C-C62028E33D3F}"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Rectangle 10"/>
          <p:cNvSpPr/>
          <p:nvPr/>
        </p:nvSpPr>
        <p:spPr>
          <a:xfrm>
            <a:off x="228600" y="914760"/>
            <a:ext cx="11734920" cy="1371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buNone/>
            </a:pPr>
            <a:r>
              <a:rPr b="0" lang="en-US" sz="3200" spc="-1" strike="noStrike">
                <a:latin typeface="Arial"/>
              </a:rPr>
              <a:t>The higher the payload mass the more successful missions are</a:t>
            </a:r>
            <a:endParaRPr b="0" lang="en-US" sz="3200" spc="-1" strike="noStrike">
              <a:latin typeface="Arial"/>
            </a:endParaRPr>
          </a:p>
        </p:txBody>
      </p:sp>
      <p:sp>
        <p:nvSpPr>
          <p:cNvPr id="204" name="Title 1"/>
          <p:cNvSpPr/>
          <p:nvPr/>
        </p:nvSpPr>
        <p:spPr>
          <a:xfrm>
            <a:off x="635040" y="640800"/>
            <a:ext cx="6222960" cy="730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200" spc="-1" strike="noStrike">
                <a:solidFill>
                  <a:srgbClr val="0b49cb"/>
                </a:solidFill>
                <a:latin typeface="Abadi"/>
              </a:rPr>
              <a:t>Payload vs. Launch Site</a:t>
            </a:r>
            <a:endParaRPr b="0" lang="en-US" sz="3200" spc="-1" strike="noStrike">
              <a:latin typeface="Arial"/>
            </a:endParaRPr>
          </a:p>
        </p:txBody>
      </p:sp>
      <p:sp>
        <p:nvSpPr>
          <p:cNvPr id="205"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757DA4BE-534E-4BDC-9929-A273912EBA63}" type="slidenum">
              <a:rPr b="0" lang="en-US" sz="1200" spc="-1" strike="noStrike">
                <a:solidFill>
                  <a:srgbClr val="8b8b8b"/>
                </a:solidFill>
                <a:latin typeface="Calibri"/>
              </a:rPr>
              <a:t>18</a:t>
            </a:fld>
            <a:endParaRPr b="0" lang="en-US" sz="1200" spc="-1" strike="noStrike">
              <a:latin typeface="Times New Roman"/>
            </a:endParaRPr>
          </a:p>
        </p:txBody>
      </p:sp>
      <p:pic>
        <p:nvPicPr>
          <p:cNvPr id="206" name="Picture 5" descr=""/>
          <p:cNvPicPr/>
          <p:nvPr/>
        </p:nvPicPr>
        <p:blipFill>
          <a:blip r:embed="rId1"/>
          <a:stretch/>
        </p:blipFill>
        <p:spPr>
          <a:xfrm>
            <a:off x="685800" y="2713680"/>
            <a:ext cx="10529640" cy="36871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8"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 Rate vs. Orbit Type</a:t>
            </a:r>
            <a:endParaRPr b="0" lang="en-US" sz="3600" spc="-1" strike="noStrike">
              <a:latin typeface="Arial"/>
            </a:endParaRPr>
          </a:p>
        </p:txBody>
      </p:sp>
      <p:sp>
        <p:nvSpPr>
          <p:cNvPr id="209"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SO had No successful attempts</a:t>
            </a:r>
            <a:endParaRPr b="0" lang="en-US" sz="2200" spc="-1" strike="noStrike">
              <a:solidFill>
                <a:srgbClr val="000000"/>
              </a:solidFill>
              <a:latin typeface="Calibri"/>
            </a:endParaRPr>
          </a:p>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ES-L1, GEO, HEO, SSO orbits are very successful</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10" name="Group 11"/>
          <p:cNvGrpSpPr/>
          <p:nvPr/>
        </p:nvGrpSpPr>
        <p:grpSpPr>
          <a:xfrm>
            <a:off x="360" y="4601520"/>
            <a:ext cx="1013760" cy="2017080"/>
            <a:chOff x="360" y="4601520"/>
            <a:chExt cx="1013760" cy="2017080"/>
          </a:xfrm>
        </p:grpSpPr>
        <p:sp>
          <p:nvSpPr>
            <p:cNvPr id="211"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12"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13" name="Picture 1" descr=""/>
          <p:cNvPicPr/>
          <p:nvPr/>
        </p:nvPicPr>
        <p:blipFill>
          <a:blip r:embed="rId1"/>
          <a:stretch/>
        </p:blipFill>
        <p:spPr>
          <a:xfrm>
            <a:off x="4968000" y="2244240"/>
            <a:ext cx="6580080" cy="3439080"/>
          </a:xfrm>
          <a:prstGeom prst="rect">
            <a:avLst/>
          </a:prstGeom>
          <a:ln w="0">
            <a:noFill/>
          </a:ln>
        </p:spPr>
      </p:pic>
      <p:grpSp>
        <p:nvGrpSpPr>
          <p:cNvPr id="214" name="Group 15"/>
          <p:cNvGrpSpPr/>
          <p:nvPr/>
        </p:nvGrpSpPr>
        <p:grpSpPr>
          <a:xfrm>
            <a:off x="11219400" y="360"/>
            <a:ext cx="972360" cy="1935000"/>
            <a:chOff x="11219400" y="360"/>
            <a:chExt cx="972360" cy="1935000"/>
          </a:xfrm>
        </p:grpSpPr>
        <p:sp>
          <p:nvSpPr>
            <p:cNvPr id="215"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16"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17"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5638A1BB-6A38-4390-9EFE-1820DB4380B6}" type="slidenum">
              <a:rPr b="0" lang="en-US" sz="1200" spc="-1" strike="noStrike">
                <a:solidFill>
                  <a:srgbClr val="8b8b8b"/>
                </a:solidFill>
                <a:latin typeface="Calibri"/>
              </a:rPr>
              <a:t>19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A9A4A1F8-C44D-4CF0-92FD-16D0A63FEFBD}" type="slidenum">
              <a:rPr b="0" lang="en-US" sz="1600" spc="-1" strike="noStrike">
                <a:solidFill>
                  <a:srgbClr val="1c7ddb"/>
                </a:solidFill>
                <a:latin typeface="Abadi"/>
              </a:rPr>
              <a:t>2</a:t>
            </a:fld>
            <a:endParaRPr b="0" lang="en-US"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US"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PlaceHolder 1"/>
          <p:cNvSpPr>
            <a:spLocks noGrp="1"/>
          </p:cNvSpPr>
          <p:nvPr>
            <p:ph/>
          </p:nvPr>
        </p:nvSpPr>
        <p:spPr>
          <a:xfrm>
            <a:off x="770040" y="1675080"/>
            <a:ext cx="10515240" cy="1525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VLEO, had been the most recent orbit and it appears to be very sucessful</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ISS as well has good overall succession rates</a:t>
            </a:r>
            <a:endParaRPr b="0" lang="en-US" sz="2200" spc="-1" strike="noStrike">
              <a:solidFill>
                <a:srgbClr val="000000"/>
              </a:solidFill>
              <a:latin typeface="Calibri"/>
            </a:endParaRPr>
          </a:p>
        </p:txBody>
      </p:sp>
      <p:sp>
        <p:nvSpPr>
          <p:cNvPr id="21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20" name="Picture 5" descr=""/>
          <p:cNvPicPr/>
          <p:nvPr/>
        </p:nvPicPr>
        <p:blipFill>
          <a:blip r:embed="rId2"/>
          <a:stretch/>
        </p:blipFill>
        <p:spPr>
          <a:xfrm>
            <a:off x="1342800" y="3529440"/>
            <a:ext cx="10087200" cy="2569320"/>
          </a:xfrm>
          <a:prstGeom prst="rect">
            <a:avLst/>
          </a:prstGeom>
          <a:ln w="0">
            <a:noFill/>
          </a:ln>
        </p:spPr>
      </p:pic>
      <p:sp>
        <p:nvSpPr>
          <p:cNvPr id="3" name="PlaceHolder 2"/>
          <p:cNvSpPr>
            <a:spLocks noGrp="1"/>
          </p:cNvSpPr>
          <p:nvPr>
            <p:ph type="sldNum" idx="2"/>
          </p:nvPr>
        </p:nvSpPr>
        <p:spPr/>
        <p:txBody>
          <a:bodyPr/>
          <a:p>
            <a:fld id="{D6189F9E-977B-4935-8F46-DB86EE2FBF94}"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p:nvPr>
        </p:nvSpPr>
        <p:spPr>
          <a:xfrm>
            <a:off x="770040" y="2057400"/>
            <a:ext cx="1068768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SSO has been used for lightweighted payloads</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At heavier loads PO, ISS, VLEO are very successful as well</a:t>
            </a:r>
            <a:endParaRPr b="0" lang="en-US" sz="2200" spc="-1" strike="noStrike">
              <a:solidFill>
                <a:srgbClr val="000000"/>
              </a:solidFill>
              <a:latin typeface="Calibri"/>
            </a:endParaRPr>
          </a:p>
        </p:txBody>
      </p:sp>
      <p:sp>
        <p:nvSpPr>
          <p:cNvPr id="2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23" name="Picture 5" descr=""/>
          <p:cNvPicPr/>
          <p:nvPr/>
        </p:nvPicPr>
        <p:blipFill>
          <a:blip r:embed="rId2"/>
          <a:stretch/>
        </p:blipFill>
        <p:spPr>
          <a:xfrm>
            <a:off x="457200" y="3305880"/>
            <a:ext cx="11433600" cy="2637720"/>
          </a:xfrm>
          <a:prstGeom prst="rect">
            <a:avLst/>
          </a:prstGeom>
          <a:ln w="0">
            <a:noFill/>
          </a:ln>
        </p:spPr>
      </p:pic>
      <p:sp>
        <p:nvSpPr>
          <p:cNvPr id="3" name="PlaceHolder 2"/>
          <p:cNvSpPr>
            <a:spLocks noGrp="1"/>
          </p:cNvSpPr>
          <p:nvPr>
            <p:ph type="sldNum" idx="2"/>
          </p:nvPr>
        </p:nvSpPr>
        <p:spPr/>
        <p:txBody>
          <a:bodyPr/>
          <a:p>
            <a:fld id="{82A46F8C-561C-4FC3-A429-F172AFC8CB08}"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5"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Launch Success Yearly Trend</a:t>
            </a:r>
            <a:endParaRPr b="0" lang="en-US" sz="3600" spc="-1" strike="noStrike">
              <a:latin typeface="Arial"/>
            </a:endParaRPr>
          </a:p>
        </p:txBody>
      </p:sp>
      <p:sp>
        <p:nvSpPr>
          <p:cNvPr id="226" name="PlaceHolder 1"/>
          <p:cNvSpPr>
            <a:spLocks noGrp="1"/>
          </p:cNvSpPr>
          <p:nvPr>
            <p:ph/>
          </p:nvPr>
        </p:nvSpPr>
        <p:spPr>
          <a:xfrm>
            <a:off x="643320" y="1783080"/>
            <a:ext cx="4007880" cy="141732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Development since 2013 till 2020 Affected higher success rates</a:t>
            </a:r>
            <a:endParaRPr b="0" lang="en-US" sz="2200" spc="-1" strike="noStrike">
              <a:solidFill>
                <a:srgbClr val="000000"/>
              </a:solidFill>
              <a:latin typeface="Calibri"/>
            </a:endParaRPr>
          </a:p>
        </p:txBody>
      </p:sp>
      <p:grpSp>
        <p:nvGrpSpPr>
          <p:cNvPr id="227" name="Group 11"/>
          <p:cNvGrpSpPr/>
          <p:nvPr/>
        </p:nvGrpSpPr>
        <p:grpSpPr>
          <a:xfrm>
            <a:off x="360" y="4601520"/>
            <a:ext cx="1013760" cy="2017080"/>
            <a:chOff x="360" y="4601520"/>
            <a:chExt cx="1013760" cy="2017080"/>
          </a:xfrm>
        </p:grpSpPr>
        <p:sp>
          <p:nvSpPr>
            <p:cNvPr id="228"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9"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30" name="Group 15"/>
          <p:cNvGrpSpPr/>
          <p:nvPr/>
        </p:nvGrpSpPr>
        <p:grpSpPr>
          <a:xfrm>
            <a:off x="11219400" y="360"/>
            <a:ext cx="972360" cy="1935000"/>
            <a:chOff x="11219400" y="360"/>
            <a:chExt cx="972360" cy="1935000"/>
          </a:xfrm>
        </p:grpSpPr>
        <p:sp>
          <p:nvSpPr>
            <p:cNvPr id="231"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2"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33"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6AD82979-BB57-4324-BF9E-4C367DDDD669}" type="slidenum">
              <a:rPr b="0" lang="en-US" sz="1200" spc="-1" strike="noStrike">
                <a:solidFill>
                  <a:srgbClr val="8b8b8b"/>
                </a:solidFill>
                <a:latin typeface="Calibri"/>
              </a:rPr>
              <a:t>22</a:t>
            </a:fld>
            <a:endParaRPr b="0" lang="en-US" sz="1200" spc="-1" strike="noStrike">
              <a:latin typeface="Times New Roman"/>
            </a:endParaRPr>
          </a:p>
        </p:txBody>
      </p:sp>
      <p:pic>
        <p:nvPicPr>
          <p:cNvPr id="234" name="Picture 14" descr=""/>
          <p:cNvPicPr/>
          <p:nvPr/>
        </p:nvPicPr>
        <p:blipFill>
          <a:blip r:embed="rId1"/>
          <a:stretch/>
        </p:blipFill>
        <p:spPr>
          <a:xfrm>
            <a:off x="4712760" y="1935360"/>
            <a:ext cx="6303600" cy="36021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5"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100000"/>
              </a:lnSpc>
              <a:buNone/>
              <a:tabLst>
                <a:tab algn="l" pos="0"/>
              </a:tabLst>
            </a:pPr>
            <a:r>
              <a:rPr b="0" lang="en-US" sz="3700" spc="-1" strike="noStrike">
                <a:solidFill>
                  <a:srgbClr val="0b49cb"/>
                </a:solidFill>
                <a:latin typeface="Abadi"/>
              </a:rPr>
              <a:t>All Launch Site Names</a:t>
            </a:r>
            <a:endParaRPr b="0" lang="en-US" sz="3700" spc="-1" strike="noStrike">
              <a:latin typeface="Arial"/>
            </a:endParaRPr>
          </a:p>
        </p:txBody>
      </p:sp>
      <p:sp>
        <p:nvSpPr>
          <p:cNvPr id="237"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Using SQL, We can see that there are only 4 Launch Sites that SpaceX rockets are launched from</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000000"/>
                </a:solidFill>
                <a:latin typeface="Abadi"/>
              </a:rPr>
              <a:t>CCAFS LC-40</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000000"/>
                </a:solidFill>
                <a:latin typeface="Abadi"/>
              </a:rPr>
              <a:t>CCAFS SLC-40</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000000"/>
                </a:solidFill>
                <a:latin typeface="Abadi"/>
              </a:rPr>
              <a:t>VAFB SLC-4E</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000000"/>
                </a:solidFill>
                <a:latin typeface="Abadi"/>
              </a:rPr>
              <a:t>KSC LC-39A</a:t>
            </a:r>
            <a:endParaRPr b="0" lang="en-US" sz="2200" spc="-1" strike="noStrike">
              <a:solidFill>
                <a:srgbClr val="000000"/>
              </a:solidFill>
              <a:latin typeface="Calibri"/>
            </a:endParaRPr>
          </a:p>
        </p:txBody>
      </p:sp>
      <p:grpSp>
        <p:nvGrpSpPr>
          <p:cNvPr id="238" name="Group 24"/>
          <p:cNvGrpSpPr/>
          <p:nvPr/>
        </p:nvGrpSpPr>
        <p:grpSpPr>
          <a:xfrm>
            <a:off x="360" y="4601520"/>
            <a:ext cx="1013760" cy="2017080"/>
            <a:chOff x="360" y="4601520"/>
            <a:chExt cx="1013760" cy="2017080"/>
          </a:xfrm>
        </p:grpSpPr>
        <p:sp>
          <p:nvSpPr>
            <p:cNvPr id="239"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0"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1" name="Group 28"/>
          <p:cNvGrpSpPr/>
          <p:nvPr/>
        </p:nvGrpSpPr>
        <p:grpSpPr>
          <a:xfrm>
            <a:off x="11219400" y="360"/>
            <a:ext cx="972360" cy="1935000"/>
            <a:chOff x="11219400" y="360"/>
            <a:chExt cx="972360" cy="1935000"/>
          </a:xfrm>
        </p:grpSpPr>
        <p:sp>
          <p:nvSpPr>
            <p:cNvPr id="242"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3"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4"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55C49F8B-1D71-4199-9F21-F219685B6E9D}" type="slidenum">
              <a:rPr b="0" lang="en-US" sz="1200" spc="-1" strike="noStrike">
                <a:solidFill>
                  <a:srgbClr val="8b8b8b"/>
                </a:solidFill>
                <a:latin typeface="Calibri"/>
              </a:rPr>
              <a:t>23</a:t>
            </a:fld>
            <a:endParaRPr b="0" lang="en-US" sz="1200" spc="-1" strike="noStrike">
              <a:latin typeface="Times New Roman"/>
            </a:endParaRPr>
          </a:p>
        </p:txBody>
      </p:sp>
      <p:pic>
        <p:nvPicPr>
          <p:cNvPr id="245" name="" descr=""/>
          <p:cNvPicPr/>
          <p:nvPr/>
        </p:nvPicPr>
        <p:blipFill>
          <a:blip r:embed="rId1"/>
          <a:stretch/>
        </p:blipFill>
        <p:spPr>
          <a:xfrm>
            <a:off x="5140080" y="1828800"/>
            <a:ext cx="6289920" cy="35920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PlaceHolder 1"/>
          <p:cNvSpPr>
            <a:spLocks noGrp="1"/>
          </p:cNvSpPr>
          <p:nvPr>
            <p:ph/>
          </p:nvPr>
        </p:nvSpPr>
        <p:spPr>
          <a:xfrm>
            <a:off x="685800" y="5029200"/>
            <a:ext cx="9993960" cy="9144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Top First 5 launches was successful missions on CCA* Launch Sites</a:t>
            </a:r>
            <a:endParaRPr b="0" lang="en-US" sz="2200" spc="-1" strike="noStrike">
              <a:solidFill>
                <a:srgbClr val="000000"/>
              </a:solidFill>
              <a:latin typeface="Calibri"/>
            </a:endParaRPr>
          </a:p>
        </p:txBody>
      </p:sp>
      <p:sp>
        <p:nvSpPr>
          <p:cNvPr id="24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48" name="" descr=""/>
          <p:cNvPicPr/>
          <p:nvPr/>
        </p:nvPicPr>
        <p:blipFill>
          <a:blip r:embed="rId2"/>
          <a:stretch/>
        </p:blipFill>
        <p:spPr>
          <a:xfrm>
            <a:off x="882360" y="1000080"/>
            <a:ext cx="8261640" cy="3853800"/>
          </a:xfrm>
          <a:prstGeom prst="rect">
            <a:avLst/>
          </a:prstGeom>
          <a:ln w="0">
            <a:noFill/>
          </a:ln>
        </p:spPr>
      </p:pic>
      <p:sp>
        <p:nvSpPr>
          <p:cNvPr id="3" name="PlaceHolder 2"/>
          <p:cNvSpPr>
            <a:spLocks noGrp="1"/>
          </p:cNvSpPr>
          <p:nvPr>
            <p:ph type="sldNum" idx="2"/>
          </p:nvPr>
        </p:nvSpPr>
        <p:spPr/>
        <p:txBody>
          <a:bodyPr/>
          <a:p>
            <a:fld id="{BB106726-777B-4AFE-B45F-2B561F42A670}"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NASA’s Total payloads were around 45600 KG</a:t>
            </a:r>
            <a:endParaRPr b="0" lang="en-US" sz="2200" spc="-1" strike="noStrike">
              <a:solidFill>
                <a:srgbClr val="000000"/>
              </a:solidFill>
              <a:latin typeface="Calibri"/>
            </a:endParaRPr>
          </a:p>
        </p:txBody>
      </p:sp>
      <p:sp>
        <p:nvSpPr>
          <p:cNvPr id="25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51" name="" descr=""/>
          <p:cNvPicPr/>
          <p:nvPr/>
        </p:nvPicPr>
        <p:blipFill>
          <a:blip r:embed="rId2"/>
          <a:stretch/>
        </p:blipFill>
        <p:spPr>
          <a:xfrm>
            <a:off x="770040" y="2971800"/>
            <a:ext cx="10044720" cy="2743200"/>
          </a:xfrm>
          <a:prstGeom prst="rect">
            <a:avLst/>
          </a:prstGeom>
          <a:ln w="0">
            <a:noFill/>
          </a:ln>
        </p:spPr>
      </p:pic>
      <p:sp>
        <p:nvSpPr>
          <p:cNvPr id="3" name="PlaceHolder 2"/>
          <p:cNvSpPr>
            <a:spLocks noGrp="1"/>
          </p:cNvSpPr>
          <p:nvPr>
            <p:ph type="sldNum" idx="2"/>
          </p:nvPr>
        </p:nvSpPr>
        <p:spPr/>
        <p:txBody>
          <a:bodyPr/>
          <a:p>
            <a:fld id="{B94E049C-9AFF-4134-9438-0FBFAB7378A4}"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Title 1"/>
          <p:cNvSpPr/>
          <p:nvPr/>
        </p:nvSpPr>
        <p:spPr>
          <a:xfrm>
            <a:off x="649080" y="629280"/>
            <a:ext cx="3504960" cy="1621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Average Payload Mass by F9 v1.1</a:t>
            </a:r>
            <a:endParaRPr b="0" lang="en-US" sz="3700" spc="-1" strike="noStrike">
              <a:latin typeface="Arial"/>
            </a:endParaRPr>
          </a:p>
        </p:txBody>
      </p:sp>
      <p:sp>
        <p:nvSpPr>
          <p:cNvPr id="253" name="PlaceHolder 1"/>
          <p:cNvSpPr>
            <a:spLocks noGrp="1"/>
          </p:cNvSpPr>
          <p:nvPr>
            <p:ph/>
          </p:nvPr>
        </p:nvSpPr>
        <p:spPr>
          <a:xfrm>
            <a:off x="649080" y="2438280"/>
            <a:ext cx="3504960" cy="378504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Around 2928 KG</a:t>
            </a:r>
            <a:endParaRPr b="0" lang="en-US" sz="2000" spc="-1" strike="noStrike">
              <a:solidFill>
                <a:srgbClr val="000000"/>
              </a:solidFill>
              <a:latin typeface="Calibri"/>
            </a:endParaRPr>
          </a:p>
        </p:txBody>
      </p:sp>
      <p:sp>
        <p:nvSpPr>
          <p:cNvPr id="254"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55"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sp>
        <p:nvSpPr>
          <p:cNvPr id="256"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303030"/>
                </a:solidFill>
                <a:latin typeface="Calibri"/>
              </a:defRPr>
            </a:lvl1pPr>
          </a:lstStyle>
          <a:p>
            <a:pPr algn="r">
              <a:lnSpc>
                <a:spcPct val="100000"/>
              </a:lnSpc>
              <a:spcAft>
                <a:spcPts val="601"/>
              </a:spcAft>
              <a:buNone/>
            </a:pPr>
            <a:fld id="{CBFC5AE3-5878-47BD-8176-CAF705E8B56C}" type="slidenum">
              <a:rPr b="0" lang="en-US" sz="1200" spc="-1" strike="noStrike">
                <a:solidFill>
                  <a:srgbClr val="303030"/>
                </a:solidFill>
                <a:latin typeface="Calibri"/>
              </a:rPr>
              <a:t>26</a:t>
            </a:fld>
            <a:endParaRPr b="0" lang="en-US" sz="1200" spc="-1" strike="noStrike">
              <a:latin typeface="Times New Roman"/>
            </a:endParaRPr>
          </a:p>
        </p:txBody>
      </p:sp>
      <p:pic>
        <p:nvPicPr>
          <p:cNvPr id="257" name="" descr=""/>
          <p:cNvPicPr/>
          <p:nvPr/>
        </p:nvPicPr>
        <p:blipFill>
          <a:blip r:embed="rId1"/>
          <a:stretch/>
        </p:blipFill>
        <p:spPr>
          <a:xfrm>
            <a:off x="5123520" y="2514600"/>
            <a:ext cx="6638400" cy="17427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9"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First Successful Ground Landing Date</a:t>
            </a:r>
            <a:endParaRPr b="0" lang="en-US" sz="3600" spc="-1" strike="noStrike">
              <a:latin typeface="Arial"/>
            </a:endParaRPr>
          </a:p>
        </p:txBody>
      </p:sp>
      <p:sp>
        <p:nvSpPr>
          <p:cNvPr id="260" name="PlaceHolder 1"/>
          <p:cNvSpPr>
            <a:spLocks noGrp="1"/>
          </p:cNvSpPr>
          <p:nvPr>
            <p:ph/>
          </p:nvPr>
        </p:nvSpPr>
        <p:spPr>
          <a:xfrm>
            <a:off x="643320" y="1783080"/>
            <a:ext cx="4007880" cy="4393800"/>
          </a:xfrm>
          <a:prstGeom prst="rect">
            <a:avLst/>
          </a:prstGeom>
          <a:noFill/>
          <a:ln w="0">
            <a:noFill/>
          </a:ln>
        </p:spPr>
        <p:txBody>
          <a:bodyPr anchor="t">
            <a:normAutofit/>
          </a:bodyPr>
          <a:p>
            <a:pPr>
              <a:lnSpc>
                <a:spcPct val="100000"/>
              </a:lnSpc>
              <a:spcBef>
                <a:spcPts val="1400"/>
              </a:spcBef>
              <a:buNone/>
            </a:pPr>
            <a:r>
              <a:rPr b="0" lang="en-US" sz="1800" spc="-1" strike="noStrike">
                <a:solidFill>
                  <a:srgbClr val="000000"/>
                </a:solidFill>
                <a:latin typeface="Abadi"/>
              </a:rPr>
              <a:t>January 2020</a:t>
            </a:r>
            <a:endParaRPr b="0" lang="en-US" sz="1800" spc="-1" strike="noStrike">
              <a:solidFill>
                <a:srgbClr val="000000"/>
              </a:solidFill>
              <a:latin typeface="Calibri"/>
            </a:endParaRPr>
          </a:p>
        </p:txBody>
      </p:sp>
      <p:grpSp>
        <p:nvGrpSpPr>
          <p:cNvPr id="261" name="Group 12"/>
          <p:cNvGrpSpPr/>
          <p:nvPr/>
        </p:nvGrpSpPr>
        <p:grpSpPr>
          <a:xfrm>
            <a:off x="360" y="4601520"/>
            <a:ext cx="1013760" cy="2017080"/>
            <a:chOff x="360" y="4601520"/>
            <a:chExt cx="1013760" cy="2017080"/>
          </a:xfrm>
        </p:grpSpPr>
        <p:sp>
          <p:nvSpPr>
            <p:cNvPr id="262"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63"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64" name="Group 16"/>
          <p:cNvGrpSpPr/>
          <p:nvPr/>
        </p:nvGrpSpPr>
        <p:grpSpPr>
          <a:xfrm>
            <a:off x="11219400" y="360"/>
            <a:ext cx="972360" cy="1935000"/>
            <a:chOff x="11219400" y="360"/>
            <a:chExt cx="972360" cy="1935000"/>
          </a:xfrm>
        </p:grpSpPr>
        <p:sp>
          <p:nvSpPr>
            <p:cNvPr id="265"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66"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67"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95CA0187-7715-4FBA-9667-70C35A1F9922}" type="slidenum">
              <a:rPr b="0" lang="en-US" sz="1200" spc="-1" strike="noStrike">
                <a:solidFill>
                  <a:srgbClr val="8b8b8b"/>
                </a:solidFill>
                <a:latin typeface="Calibri"/>
              </a:rPr>
              <a:t>27</a:t>
            </a:fld>
            <a:endParaRPr b="0" lang="en-US" sz="1200" spc="-1" strike="noStrike">
              <a:latin typeface="Times New Roman"/>
            </a:endParaRPr>
          </a:p>
        </p:txBody>
      </p:sp>
      <p:pic>
        <p:nvPicPr>
          <p:cNvPr id="268" name="" descr=""/>
          <p:cNvPicPr/>
          <p:nvPr/>
        </p:nvPicPr>
        <p:blipFill>
          <a:blip r:embed="rId1"/>
          <a:stretch/>
        </p:blipFill>
        <p:spPr>
          <a:xfrm>
            <a:off x="685800" y="3286440"/>
            <a:ext cx="9250560" cy="24285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70" name="Group 14"/>
          <p:cNvGrpSpPr/>
          <p:nvPr/>
        </p:nvGrpSpPr>
        <p:grpSpPr>
          <a:xfrm>
            <a:off x="-360" y="360"/>
            <a:ext cx="972720" cy="1935000"/>
            <a:chOff x="-360" y="360"/>
            <a:chExt cx="972720" cy="1935000"/>
          </a:xfrm>
        </p:grpSpPr>
        <p:sp>
          <p:nvSpPr>
            <p:cNvPr id="271"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2"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73"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Successful Drone Ship Landing with Payload between 4000 and 6000</a:t>
            </a:r>
            <a:endParaRPr b="0" lang="en-US" sz="3600" spc="-1" strike="noStrike">
              <a:latin typeface="Arial"/>
            </a:endParaRPr>
          </a:p>
        </p:txBody>
      </p:sp>
      <p:sp>
        <p:nvSpPr>
          <p:cNvPr id="274" name="PlaceHolder 1"/>
          <p:cNvSpPr>
            <a:spLocks noGrp="1"/>
          </p:cNvSpPr>
          <p:nvPr>
            <p:ph type="sldNum" idx="21"/>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1A228091-EDA3-4A4F-9A77-05A7C2B2B8A5}" type="slidenum">
              <a:rPr b="0" lang="en-US" sz="1200" spc="-1" strike="noStrike">
                <a:solidFill>
                  <a:srgbClr val="8b8b8b"/>
                </a:solidFill>
                <a:latin typeface="Calibri"/>
              </a:rPr>
              <a:t>28</a:t>
            </a:fld>
            <a:endParaRPr b="0" lang="en-US" sz="1200" spc="-1" strike="noStrike">
              <a:latin typeface="Times New Roman"/>
            </a:endParaRPr>
          </a:p>
        </p:txBody>
      </p:sp>
      <p:grpSp>
        <p:nvGrpSpPr>
          <p:cNvPr id="275" name="Group 18"/>
          <p:cNvGrpSpPr/>
          <p:nvPr/>
        </p:nvGrpSpPr>
        <p:grpSpPr>
          <a:xfrm>
            <a:off x="11178360" y="4601520"/>
            <a:ext cx="1013760" cy="2017080"/>
            <a:chOff x="11178360" y="4601520"/>
            <a:chExt cx="1013760" cy="2017080"/>
          </a:xfrm>
        </p:grpSpPr>
        <p:sp>
          <p:nvSpPr>
            <p:cNvPr id="276"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7"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8" name="" descr=""/>
          <p:cNvPicPr/>
          <p:nvPr/>
        </p:nvPicPr>
        <p:blipFill>
          <a:blip r:embed="rId1"/>
          <a:stretch/>
        </p:blipFill>
        <p:spPr>
          <a:xfrm>
            <a:off x="685800" y="1828800"/>
            <a:ext cx="10058400" cy="34290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0" name="Group 14"/>
          <p:cNvGrpSpPr/>
          <p:nvPr/>
        </p:nvGrpSpPr>
        <p:grpSpPr>
          <a:xfrm>
            <a:off x="-360" y="360"/>
            <a:ext cx="972720" cy="1935000"/>
            <a:chOff x="-360" y="360"/>
            <a:chExt cx="972720" cy="1935000"/>
          </a:xfrm>
        </p:grpSpPr>
        <p:sp>
          <p:nvSpPr>
            <p:cNvPr id="281"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2"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3"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Total Number of Successful and Failure Mission Outcomes</a:t>
            </a:r>
            <a:endParaRPr b="0" lang="en-US" sz="3600" spc="-1" strike="noStrike">
              <a:latin typeface="Arial"/>
            </a:endParaRPr>
          </a:p>
        </p:txBody>
      </p:sp>
      <p:sp>
        <p:nvSpPr>
          <p:cNvPr id="284"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Around 100 Missions Success and only 1 Failure</a:t>
            </a:r>
            <a:endParaRPr b="0" lang="en-US" sz="2000" spc="-1" strike="noStrike">
              <a:solidFill>
                <a:srgbClr val="000000"/>
              </a:solidFill>
              <a:latin typeface="Calibri"/>
            </a:endParaRPr>
          </a:p>
        </p:txBody>
      </p:sp>
      <p:sp>
        <p:nvSpPr>
          <p:cNvPr id="285"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8466A967-261F-459C-BE6B-FFFC16EF98DC}" type="slidenum">
              <a:rPr b="0" lang="en-US" sz="1200" spc="-1" strike="noStrike">
                <a:solidFill>
                  <a:srgbClr val="8b8b8b"/>
                </a:solidFill>
                <a:latin typeface="Calibri"/>
              </a:rPr>
              <a:t>29</a:t>
            </a:fld>
            <a:endParaRPr b="0" lang="en-US" sz="1200" spc="-1" strike="noStrike">
              <a:latin typeface="Times New Roman"/>
            </a:endParaRPr>
          </a:p>
        </p:txBody>
      </p:sp>
      <p:grpSp>
        <p:nvGrpSpPr>
          <p:cNvPr id="286" name="Group 18"/>
          <p:cNvGrpSpPr/>
          <p:nvPr/>
        </p:nvGrpSpPr>
        <p:grpSpPr>
          <a:xfrm>
            <a:off x="11178360" y="4601520"/>
            <a:ext cx="1013760" cy="2017080"/>
            <a:chOff x="11178360" y="4601520"/>
            <a:chExt cx="1013760" cy="2017080"/>
          </a:xfrm>
        </p:grpSpPr>
        <p:sp>
          <p:nvSpPr>
            <p:cNvPr id="287"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8"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89" name="" descr=""/>
          <p:cNvPicPr/>
          <p:nvPr/>
        </p:nvPicPr>
        <p:blipFill>
          <a:blip r:embed="rId1"/>
          <a:stretch/>
        </p:blipFill>
        <p:spPr>
          <a:xfrm>
            <a:off x="381240" y="2124360"/>
            <a:ext cx="6933960" cy="2904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C209453A-7412-4BDB-A826-85575FA5DEDF}" type="slidenum">
              <a:rPr b="0" lang="en-US" sz="1600" spc="-1" strike="noStrike">
                <a:solidFill>
                  <a:srgbClr val="1c7ddb"/>
                </a:solidFill>
                <a:latin typeface="Abadi"/>
              </a:rPr>
              <a:t>3</a:t>
            </a:fld>
            <a:endParaRPr b="0" lang="en-US" sz="1600" spc="-1" strike="noStrike">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fillRef idx="0"/>
          <a:effectRef idx="0"/>
          <a:fontRef idx="minor"/>
        </p:style>
        <p:txBody>
          <a:bodyPr anchor="t">
            <a:normAutofit fontScale="88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US"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through API</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with Web Scraping</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Wrangling</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SQL</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Data Visualization</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Visual Analytics with Folium</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Machine Learning Prediction</a:t>
            </a:r>
            <a:endParaRPr b="0" lang="en-US" sz="18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US"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result</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analytics in screenshots</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Predictive Analytics result</a:t>
            </a:r>
            <a:endParaRPr b="0" lang="en-US" sz="1800" spc="-1" strike="noStrike">
              <a:latin typeface="Arial"/>
            </a:endParaRPr>
          </a:p>
          <a:p>
            <a:pPr>
              <a:lnSpc>
                <a:spcPct val="100000"/>
              </a:lnSpc>
              <a:spcBef>
                <a:spcPts val="1400"/>
              </a:spcBef>
              <a:buNone/>
            </a:pPr>
            <a:endParaRPr b="0" lang="en-US"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0"/>
          <p:cNvSpPr/>
          <p:nvPr/>
        </p:nvSpPr>
        <p:spPr>
          <a:xfrm>
            <a:off x="0" y="205740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Freeform: Shape 12"/>
          <p:cNvSpPr/>
          <p:nvPr/>
        </p:nvSpPr>
        <p:spPr>
          <a:xfrm>
            <a:off x="0" y="0"/>
            <a:ext cx="5653080" cy="891540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292" name="Title 1"/>
          <p:cNvSpPr/>
          <p:nvPr/>
        </p:nvSpPr>
        <p:spPr>
          <a:xfrm>
            <a:off x="609480" y="273960"/>
            <a:ext cx="9220320" cy="133056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Boosters Carried Maximum Payload</a:t>
            </a:r>
            <a:endParaRPr b="0" lang="en-US" sz="3700" spc="-1" strike="noStrike">
              <a:latin typeface="Arial"/>
            </a:endParaRPr>
          </a:p>
        </p:txBody>
      </p:sp>
      <p:sp>
        <p:nvSpPr>
          <p:cNvPr id="293" name="PlaceHolder 1"/>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000" spc="-1" strike="noStrike">
                <a:solidFill>
                  <a:srgbClr val="808080"/>
                </a:solidFill>
                <a:latin typeface="Calibri"/>
              </a:defRPr>
            </a:lvl1pPr>
          </a:lstStyle>
          <a:p>
            <a:pPr algn="r">
              <a:lnSpc>
                <a:spcPct val="100000"/>
              </a:lnSpc>
              <a:spcAft>
                <a:spcPts val="601"/>
              </a:spcAft>
              <a:buNone/>
            </a:pPr>
            <a:fld id="{75866A65-2708-40FB-81C7-099BCF94E7DC}" type="slidenum">
              <a:rPr b="0" lang="en-US" sz="1000" spc="-1" strike="noStrike">
                <a:solidFill>
                  <a:srgbClr val="808080"/>
                </a:solidFill>
                <a:latin typeface="Calibri"/>
              </a:rPr>
              <a:t>30</a:t>
            </a:fld>
            <a:endParaRPr b="0" lang="en-US" sz="1000" spc="-1" strike="noStrike">
              <a:latin typeface="Times New Roman"/>
            </a:endParaRPr>
          </a:p>
        </p:txBody>
      </p:sp>
      <p:pic>
        <p:nvPicPr>
          <p:cNvPr id="294" name="" descr=""/>
          <p:cNvPicPr/>
          <p:nvPr/>
        </p:nvPicPr>
        <p:blipFill>
          <a:blip r:embed="rId1"/>
          <a:stretch/>
        </p:blipFill>
        <p:spPr>
          <a:xfrm>
            <a:off x="914400" y="2286000"/>
            <a:ext cx="10181880" cy="47811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5"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April and October been failure landing months for 2015</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9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97" name="" descr=""/>
          <p:cNvPicPr/>
          <p:nvPr/>
        </p:nvPicPr>
        <p:blipFill>
          <a:blip r:embed="rId2"/>
          <a:stretch/>
        </p:blipFill>
        <p:spPr>
          <a:xfrm>
            <a:off x="770040" y="3429000"/>
            <a:ext cx="10610640" cy="2390400"/>
          </a:xfrm>
          <a:prstGeom prst="rect">
            <a:avLst/>
          </a:prstGeom>
          <a:ln w="0">
            <a:noFill/>
          </a:ln>
        </p:spPr>
      </p:pic>
      <p:sp>
        <p:nvSpPr>
          <p:cNvPr id="3" name="PlaceHolder 2"/>
          <p:cNvSpPr>
            <a:spLocks noGrp="1"/>
          </p:cNvSpPr>
          <p:nvPr>
            <p:ph type="sldNum" idx="2"/>
          </p:nvPr>
        </p:nvSpPr>
        <p:spPr/>
        <p:txBody>
          <a:bodyPr/>
          <a:p>
            <a:fld id="{EB1684BF-65F1-461B-9F9C-DB1ED3A2046C}"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9" name="Group 14"/>
          <p:cNvGrpSpPr/>
          <p:nvPr/>
        </p:nvGrpSpPr>
        <p:grpSpPr>
          <a:xfrm>
            <a:off x="-360" y="360"/>
            <a:ext cx="972720" cy="1935000"/>
            <a:chOff x="-360" y="360"/>
            <a:chExt cx="972720" cy="1935000"/>
          </a:xfrm>
        </p:grpSpPr>
        <p:sp>
          <p:nvSpPr>
            <p:cNvPr id="300"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01"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02"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Rank Landing Outcomes Between 2010-06-04 and 2017-03-20</a:t>
            </a:r>
            <a:endParaRPr b="0" lang="en-US" sz="3600" spc="-1" strike="noStrike">
              <a:latin typeface="Arial"/>
            </a:endParaRPr>
          </a:p>
        </p:txBody>
      </p:sp>
      <p:sp>
        <p:nvSpPr>
          <p:cNvPr id="303" name="PlaceHolder 1"/>
          <p:cNvSpPr>
            <a:spLocks noGrp="1"/>
          </p:cNvSpPr>
          <p:nvPr>
            <p:ph/>
          </p:nvPr>
        </p:nvSpPr>
        <p:spPr>
          <a:xfrm>
            <a:off x="567360" y="1371600"/>
            <a:ext cx="1131984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Applying Count, Where, Between, Like, Group By and Order By Statments to view successful landings between June 2010 and March 2017</a:t>
            </a:r>
            <a:endParaRPr b="0" lang="en-US" sz="2000" spc="-1" strike="noStrike">
              <a:solidFill>
                <a:srgbClr val="000000"/>
              </a:solidFill>
              <a:latin typeface="Calibri"/>
            </a:endParaRPr>
          </a:p>
        </p:txBody>
      </p:sp>
      <p:sp>
        <p:nvSpPr>
          <p:cNvPr id="304"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877031AB-2CED-4DF9-AE98-EBC7DC3412B4}" type="slidenum">
              <a:rPr b="0" lang="en-US" sz="1200" spc="-1" strike="noStrike">
                <a:solidFill>
                  <a:srgbClr val="8b8b8b"/>
                </a:solidFill>
                <a:latin typeface="Calibri"/>
              </a:rPr>
              <a:t>32</a:t>
            </a:fld>
            <a:endParaRPr b="0" lang="en-US" sz="1200" spc="-1" strike="noStrike">
              <a:latin typeface="Times New Roman"/>
            </a:endParaRPr>
          </a:p>
        </p:txBody>
      </p:sp>
      <p:grpSp>
        <p:nvGrpSpPr>
          <p:cNvPr id="305" name="Group 18"/>
          <p:cNvGrpSpPr/>
          <p:nvPr/>
        </p:nvGrpSpPr>
        <p:grpSpPr>
          <a:xfrm>
            <a:off x="11178360" y="4601520"/>
            <a:ext cx="1013760" cy="2017080"/>
            <a:chOff x="11178360" y="4601520"/>
            <a:chExt cx="1013760" cy="2017080"/>
          </a:xfrm>
        </p:grpSpPr>
        <p:sp>
          <p:nvSpPr>
            <p:cNvPr id="306"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07"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8" name="" descr=""/>
          <p:cNvPicPr/>
          <p:nvPr/>
        </p:nvPicPr>
        <p:blipFill>
          <a:blip r:embed="rId1"/>
          <a:stretch/>
        </p:blipFill>
        <p:spPr>
          <a:xfrm>
            <a:off x="819360" y="3258000"/>
            <a:ext cx="10610640" cy="29142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sites global map markers</a:t>
            </a:r>
            <a:endParaRPr b="0" lang="en-US" sz="4000" spc="-1" strike="noStrike">
              <a:latin typeface="Arial"/>
            </a:endParaRPr>
          </a:p>
        </p:txBody>
      </p:sp>
      <p:pic>
        <p:nvPicPr>
          <p:cNvPr id="310" name="" descr=""/>
          <p:cNvPicPr/>
          <p:nvPr/>
        </p:nvPicPr>
        <p:blipFill>
          <a:blip r:embed="rId2"/>
          <a:stretch/>
        </p:blipFill>
        <p:spPr>
          <a:xfrm>
            <a:off x="1439640" y="1553760"/>
            <a:ext cx="9400680" cy="4647960"/>
          </a:xfrm>
          <a:prstGeom prst="rect">
            <a:avLst/>
          </a:prstGeom>
          <a:ln w="0">
            <a:noFill/>
          </a:ln>
        </p:spPr>
      </p:pic>
      <p:sp>
        <p:nvSpPr>
          <p:cNvPr id="2" name="PlaceHolder 1"/>
          <p:cNvSpPr>
            <a:spLocks noGrp="1"/>
          </p:cNvSpPr>
          <p:nvPr>
            <p:ph type="sldNum" idx="2"/>
          </p:nvPr>
        </p:nvSpPr>
        <p:spPr/>
        <p:txBody>
          <a:bodyPr/>
          <a:p>
            <a:fld id="{3A8D2921-4AED-4E04-BB05-E591A7942969}"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11" name="Content Placeholder 3" descr=""/>
          <p:cNvPicPr/>
          <p:nvPr/>
        </p:nvPicPr>
        <p:blipFill>
          <a:blip r:embed="rId2"/>
          <a:stretch/>
        </p:blipFill>
        <p:spPr>
          <a:xfrm>
            <a:off x="770040" y="1253520"/>
            <a:ext cx="10687680" cy="4771800"/>
          </a:xfrm>
          <a:prstGeom prst="rect">
            <a:avLst/>
          </a:prstGeom>
          <a:ln w="0">
            <a:noFill/>
          </a:ln>
        </p:spPr>
      </p:pic>
      <p:sp>
        <p:nvSpPr>
          <p:cNvPr id="31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Markers showing launch sites with color labels</a:t>
            </a:r>
            <a:endParaRPr b="0" lang="en-US" sz="4000" spc="-1" strike="noStrike">
              <a:latin typeface="Arial"/>
            </a:endParaRPr>
          </a:p>
        </p:txBody>
      </p:sp>
      <p:sp>
        <p:nvSpPr>
          <p:cNvPr id="2" name="PlaceHolder 1"/>
          <p:cNvSpPr>
            <a:spLocks noGrp="1"/>
          </p:cNvSpPr>
          <p:nvPr>
            <p:ph type="sldNum" idx="2"/>
          </p:nvPr>
        </p:nvSpPr>
        <p:spPr/>
        <p:txBody>
          <a:bodyPr/>
          <a:p>
            <a:fld id="{C1FBC98C-C57F-4D03-919A-A1684F35A3E2}"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3" name="Content Placeholder 3" descr=""/>
          <p:cNvPicPr/>
          <p:nvPr/>
        </p:nvPicPr>
        <p:blipFill>
          <a:blip r:embed="rId1"/>
          <a:stretch/>
        </p:blipFill>
        <p:spPr>
          <a:xfrm>
            <a:off x="770040" y="1362240"/>
            <a:ext cx="10092240" cy="5064480"/>
          </a:xfrm>
          <a:prstGeom prst="rect">
            <a:avLst/>
          </a:prstGeom>
          <a:ln w="0">
            <a:noFill/>
          </a:ln>
        </p:spPr>
      </p:pic>
      <p:sp>
        <p:nvSpPr>
          <p:cNvPr id="3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distance to landmarks</a:t>
            </a:r>
            <a:endParaRPr b="0" lang="en-US" sz="4000" spc="-1" strike="noStrike">
              <a:latin typeface="Arial"/>
            </a:endParaRPr>
          </a:p>
        </p:txBody>
      </p:sp>
      <p:sp>
        <p:nvSpPr>
          <p:cNvPr id="2" name="PlaceHolder 1"/>
          <p:cNvSpPr>
            <a:spLocks noGrp="1"/>
          </p:cNvSpPr>
          <p:nvPr>
            <p:ph type="sldNum" idx="2"/>
          </p:nvPr>
        </p:nvSpPr>
        <p:spPr/>
        <p:txBody>
          <a:bodyPr/>
          <a:p>
            <a:fld id="{A5FB5B68-0F7B-4127-89F2-87DDC11D718C}"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5"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8FC09C8-C06B-47F6-9E16-B1570B0CB988}" type="slidenum">
              <a:rPr b="0" lang="en-US" sz="1600" spc="-1" strike="noStrike">
                <a:solidFill>
                  <a:srgbClr val="1c7ddb"/>
                </a:solidFill>
                <a:latin typeface="Abadi"/>
              </a:rPr>
              <a:t>36</a:t>
            </a:fld>
            <a:endParaRPr b="0" lang="en-US" sz="1600" spc="-1" strike="noStrike">
              <a:latin typeface="Times New Roman"/>
            </a:endParaRPr>
          </a:p>
        </p:txBody>
      </p:sp>
      <p:sp>
        <p:nvSpPr>
          <p:cNvPr id="316" name="Title 1"/>
          <p:cNvSpPr/>
          <p:nvPr/>
        </p:nvSpPr>
        <p:spPr>
          <a:xfrm>
            <a:off x="770040" y="45972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Failure and Success Total rates for 2017</a:t>
            </a:r>
            <a:endParaRPr b="0" lang="en-US" sz="4000" spc="-1" strike="noStrike">
              <a:latin typeface="Arial"/>
            </a:endParaRPr>
          </a:p>
        </p:txBody>
      </p:sp>
      <p:pic>
        <p:nvPicPr>
          <p:cNvPr id="317" name="" descr=""/>
          <p:cNvPicPr/>
          <p:nvPr/>
        </p:nvPicPr>
        <p:blipFill>
          <a:blip r:embed="rId2"/>
          <a:stretch/>
        </p:blipFill>
        <p:spPr>
          <a:xfrm>
            <a:off x="1371600" y="1163880"/>
            <a:ext cx="9144000" cy="56941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Title 1"/>
          <p:cNvSpPr/>
          <p:nvPr/>
        </p:nvSpPr>
        <p:spPr>
          <a:xfrm>
            <a:off x="838080" y="291240"/>
            <a:ext cx="10515240" cy="932400"/>
          </a:xfrm>
          <a:prstGeom prst="rect">
            <a:avLst/>
          </a:prstGeom>
          <a:noFill/>
          <a:ln w="0">
            <a:noFill/>
          </a:ln>
        </p:spPr>
        <p:style>
          <a:lnRef idx="0"/>
          <a:fillRef idx="0"/>
          <a:effectRef idx="0"/>
          <a:fontRef idx="minor"/>
        </p:style>
        <p:txBody>
          <a:bodyPr anchor="b">
            <a:normAutofit/>
          </a:bodyPr>
          <a:p>
            <a:pPr>
              <a:lnSpc>
                <a:spcPct val="90000"/>
              </a:lnSpc>
              <a:spcAft>
                <a:spcPts val="601"/>
              </a:spcAft>
              <a:buNone/>
            </a:pPr>
            <a:r>
              <a:rPr b="0" lang="en-US" sz="2500" spc="-1" strike="noStrike">
                <a:solidFill>
                  <a:srgbClr val="0b49cb"/>
                </a:solidFill>
                <a:latin typeface="Abadi"/>
              </a:rPr>
              <a:t>Success Rates for Orbits with Launch sites Base in 2017</a:t>
            </a:r>
            <a:endParaRPr b="0" lang="en-US" sz="2500" spc="-1" strike="noStrike">
              <a:latin typeface="Arial"/>
            </a:endParaRPr>
          </a:p>
        </p:txBody>
      </p:sp>
      <p:sp>
        <p:nvSpPr>
          <p:cNvPr id="319" name="Rectangle 16"/>
          <p:cNvSpPr/>
          <p:nvPr/>
        </p:nvSpPr>
        <p:spPr>
          <a:xfrm rot="5400000">
            <a:off x="6033240" y="-6032880"/>
            <a:ext cx="125640" cy="12191760"/>
          </a:xfrm>
          <a:prstGeom prst="rect">
            <a:avLst/>
          </a:prstGeom>
          <a:solidFill>
            <a:srgbClr val="4472c4"/>
          </a:solidFill>
          <a:ln w="12700">
            <a:noFill/>
          </a:ln>
        </p:spPr>
        <p:style>
          <a:lnRef idx="0"/>
          <a:fillRef idx="0"/>
          <a:effectRef idx="0"/>
          <a:fontRef idx="minor"/>
        </p:style>
      </p:sp>
      <p:sp>
        <p:nvSpPr>
          <p:cNvPr id="320"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2B003478-4424-4ECB-9928-13514B9D8D1A}" type="slidenum">
              <a:rPr b="0" lang="en-US" sz="1200" spc="-1" strike="noStrike">
                <a:solidFill>
                  <a:srgbClr val="8b8b8b"/>
                </a:solidFill>
                <a:latin typeface="Calibri"/>
              </a:rPr>
              <a:t>39</a:t>
            </a:fld>
            <a:endParaRPr b="0" lang="en-US" sz="1200" spc="-1" strike="noStrike">
              <a:latin typeface="Times New Roman"/>
            </a:endParaRPr>
          </a:p>
        </p:txBody>
      </p:sp>
      <p:pic>
        <p:nvPicPr>
          <p:cNvPr id="321" name="" descr=""/>
          <p:cNvPicPr/>
          <p:nvPr/>
        </p:nvPicPr>
        <p:blipFill>
          <a:blip r:embed="rId1"/>
          <a:stretch/>
        </p:blipFill>
        <p:spPr>
          <a:xfrm>
            <a:off x="1371600" y="1306080"/>
            <a:ext cx="8915400" cy="55519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329B4142-FDC3-4B7A-AFFA-4AD795422F00}" type="slidenum">
              <a:rPr b="0" lang="en-US" sz="1600" spc="-1" strike="noStrike">
                <a:solidFill>
                  <a:srgbClr val="1c7ddb"/>
                </a:solidFill>
                <a:latin typeface="Abadi"/>
              </a:rPr>
              <a:t>4</a:t>
            </a:fld>
            <a:endParaRPr b="0" lang="en-US"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828000" y="1530720"/>
            <a:ext cx="9766080" cy="4494600"/>
          </a:xfrm>
          <a:prstGeom prst="rect">
            <a:avLst/>
          </a:prstGeom>
          <a:noFill/>
          <a:ln w="0">
            <a:noFill/>
          </a:ln>
        </p:spPr>
        <p:style>
          <a:lnRef idx="0"/>
          <a:fillRef idx="0"/>
          <a:effectRef idx="0"/>
          <a:fontRef idx="minor"/>
        </p:style>
        <p:txBody>
          <a:bodyPr anchor="t">
            <a:normAutofit/>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Dataset Info</a:t>
            </a:r>
            <a:endParaRPr b="0" lang="en-US" sz="2200" spc="-1" strike="noStrike">
              <a:latin typeface="Arial"/>
            </a:endParaRPr>
          </a:p>
          <a:p>
            <a:pPr marL="457200" algn="just">
              <a:lnSpc>
                <a:spcPct val="90000"/>
              </a:lnSpc>
              <a:spcBef>
                <a:spcPts val="1400"/>
              </a:spcBef>
              <a:buNone/>
              <a:tabLst>
                <a:tab algn="l" pos="0"/>
              </a:tabLst>
            </a:pPr>
            <a:r>
              <a:rPr b="0" lang="en-US" sz="1800" spc="-1" strike="noStrike">
                <a:solidFill>
                  <a:srgbClr val="292929"/>
                </a:solidFill>
                <a:latin typeface="Abadi"/>
              </a:rPr>
              <a:t>The SpaceX dataset compiles crucial data related to Falcon 9 rocket launches. It includes variables such as launch cost, rocket specifications, and the success rate of first stage landings, instrumental for gauging launch cost efficiency. This resource is particularly useful for alternate companies planning to compete with SpaceX's launch services, enabling them to strategize based on accurate, market-leading benchmarks.</a:t>
            </a:r>
            <a:endParaRPr b="0" lang="en-US" sz="1800" spc="-1" strike="noStrike">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rgbClr val="292929"/>
                </a:solidFill>
                <a:latin typeface="Abadi"/>
              </a:rPr>
              <a:t>Project Objective</a:t>
            </a:r>
            <a:endParaRPr b="0" lang="en-US" sz="2200" spc="-1" strike="noStrike">
              <a:latin typeface="Arial"/>
            </a:endParaRPr>
          </a:p>
          <a:p>
            <a:pPr lvl="1" marL="432000" indent="-216000">
              <a:lnSpc>
                <a:spcPct val="90000"/>
              </a:lnSpc>
              <a:spcBef>
                <a:spcPts val="1400"/>
              </a:spcBef>
              <a:tabLst>
                <a:tab algn="l" pos="0"/>
              </a:tabLst>
            </a:pPr>
            <a:r>
              <a:rPr b="0" lang="en-US" sz="1779" spc="-1" strike="noStrike">
                <a:solidFill>
                  <a:srgbClr val="292929"/>
                </a:solidFill>
                <a:latin typeface="Abadi"/>
              </a:rPr>
              <a:t>Develop a predictive model using the SpaceX dataset to accurately forecast the success of the first stage landing of Falcon 9 rockets. This prediction will help in determining the cost of each launch, thereby providing valuable insights for alternate companies planning to competitively bid against SpaceX for rocket launches.</a:t>
            </a:r>
            <a:endParaRPr b="0" lang="en-US" sz="1779" spc="-1" strike="noStrike">
              <a:latin typeface="Arial"/>
            </a:endParaRPr>
          </a:p>
          <a:p>
            <a:pPr marL="228600" indent="-228600">
              <a:lnSpc>
                <a:spcPct val="90000"/>
              </a:lnSpc>
              <a:spcBef>
                <a:spcPts val="1400"/>
              </a:spcBef>
              <a:buClr>
                <a:srgbClr val="292929"/>
              </a:buClr>
              <a:buFont typeface="Arial"/>
              <a:buAutoNum type="arabicParenR"/>
              <a:tabLst>
                <a:tab algn="l" pos="0"/>
              </a:tabLst>
            </a:pPr>
            <a:endParaRPr b="0" lang="en-US" sz="1779"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Rectangle 15"/>
          <p:cNvSpPr/>
          <p:nvPr/>
        </p:nvSpPr>
        <p:spPr>
          <a:xfrm>
            <a:off x="554400" y="365040"/>
            <a:ext cx="11167200" cy="2089080"/>
          </a:xfrm>
          <a:prstGeom prst="rect">
            <a:avLst/>
          </a:prstGeom>
          <a:solidFill>
            <a:schemeClr val="bg1"/>
          </a:solidFill>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24" name="Title 1"/>
          <p:cNvSpPr/>
          <p:nvPr/>
        </p:nvSpPr>
        <p:spPr>
          <a:xfrm>
            <a:off x="1046880" y="586800"/>
            <a:ext cx="3560040" cy="164556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Classification Accuracy</a:t>
            </a:r>
            <a:endParaRPr b="0" lang="en-US" sz="3700" spc="-1" strike="noStrike">
              <a:latin typeface="Arial"/>
            </a:endParaRPr>
          </a:p>
        </p:txBody>
      </p:sp>
      <p:sp>
        <p:nvSpPr>
          <p:cNvPr id="325"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26"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27" name="PlaceHolder 1"/>
          <p:cNvSpPr>
            <a:spLocks noGrp="1"/>
          </p:cNvSpPr>
          <p:nvPr>
            <p:ph/>
          </p:nvPr>
        </p:nvSpPr>
        <p:spPr>
          <a:xfrm>
            <a:off x="5351040" y="586800"/>
            <a:ext cx="6002280" cy="1645560"/>
          </a:xfrm>
          <a:prstGeom prst="rect">
            <a:avLst/>
          </a:prstGeom>
          <a:noFill/>
          <a:ln w="0">
            <a:noFill/>
          </a:ln>
        </p:spPr>
        <p:txBody>
          <a:bodyPr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Logistic Regression has scored the best cross validation score with 81%</a:t>
            </a:r>
            <a:endParaRPr b="0" lang="en-US" sz="2200" spc="-1" strike="noStrike">
              <a:solidFill>
                <a:srgbClr val="000000"/>
              </a:solidFill>
              <a:latin typeface="Calibri"/>
            </a:endParaRPr>
          </a:p>
        </p:txBody>
      </p:sp>
      <p:sp>
        <p:nvSpPr>
          <p:cNvPr id="328" name="PlaceHolder 2"/>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08080"/>
                </a:solidFill>
                <a:latin typeface="Calibri"/>
              </a:defRPr>
            </a:lvl1pPr>
          </a:lstStyle>
          <a:p>
            <a:pPr algn="r">
              <a:lnSpc>
                <a:spcPct val="100000"/>
              </a:lnSpc>
              <a:spcAft>
                <a:spcPts val="601"/>
              </a:spcAft>
              <a:buNone/>
            </a:pPr>
            <a:fld id="{6724D2AA-A4AB-4351-864E-A004836372ED}" type="slidenum">
              <a:rPr b="0" lang="en-US" sz="1200" spc="-1" strike="noStrike">
                <a:solidFill>
                  <a:srgbClr val="808080"/>
                </a:solidFill>
                <a:latin typeface="Calibri"/>
              </a:rPr>
              <a:t>41</a:t>
            </a:fld>
            <a:endParaRPr b="0" lang="en-US" sz="1200" spc="-1" strike="noStrike">
              <a:latin typeface="Times New Roman"/>
            </a:endParaRPr>
          </a:p>
        </p:txBody>
      </p:sp>
      <p:pic>
        <p:nvPicPr>
          <p:cNvPr id="329" name="" descr=""/>
          <p:cNvPicPr/>
          <p:nvPr/>
        </p:nvPicPr>
        <p:blipFill>
          <a:blip r:embed="rId1"/>
          <a:stretch/>
        </p:blipFill>
        <p:spPr>
          <a:xfrm>
            <a:off x="1371600" y="2719080"/>
            <a:ext cx="8229600" cy="39103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0" name="PlaceHolder 1"/>
          <p:cNvSpPr>
            <a:spLocks noGrp="1"/>
          </p:cNvSpPr>
          <p:nvPr>
            <p:ph/>
          </p:nvPr>
        </p:nvSpPr>
        <p:spPr>
          <a:xfrm>
            <a:off x="770040" y="2057400"/>
            <a:ext cx="4487760" cy="411480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Logistic Regression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3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32" name="" descr=""/>
          <p:cNvPicPr/>
          <p:nvPr/>
        </p:nvPicPr>
        <p:blipFill>
          <a:blip r:embed="rId2"/>
          <a:stretch/>
        </p:blipFill>
        <p:spPr>
          <a:xfrm>
            <a:off x="5610600" y="1371600"/>
            <a:ext cx="6276600" cy="4828680"/>
          </a:xfrm>
          <a:prstGeom prst="rect">
            <a:avLst/>
          </a:prstGeom>
          <a:ln w="0">
            <a:noFill/>
          </a:ln>
        </p:spPr>
      </p:pic>
      <p:sp>
        <p:nvSpPr>
          <p:cNvPr id="3" name="PlaceHolder 2"/>
          <p:cNvSpPr>
            <a:spLocks noGrp="1"/>
          </p:cNvSpPr>
          <p:nvPr>
            <p:ph type="sldNum" idx="2"/>
          </p:nvPr>
        </p:nvSpPr>
        <p:spPr/>
        <p:txBody>
          <a:bodyPr/>
          <a:p>
            <a:fld id="{E234FC40-0663-48DF-A737-3BA2348A7A0F}"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3" name="PlaceHolder 1"/>
          <p:cNvSpPr>
            <a:spLocks noGrp="1"/>
          </p:cNvSpPr>
          <p:nvPr>
            <p:ph/>
          </p:nvPr>
        </p:nvSpPr>
        <p:spPr>
          <a:xfrm>
            <a:off x="770040" y="1507320"/>
            <a:ext cx="10515240" cy="4518000"/>
          </a:xfrm>
          <a:prstGeom prst="rect">
            <a:avLst/>
          </a:prstGeom>
          <a:noFill/>
          <a:ln w="0">
            <a:noFill/>
          </a:ln>
        </p:spPr>
        <p:txBody>
          <a:bodyPr lIns="90000" rIns="90000" tIns="45000" bIns="45000" anchor="t">
            <a:normAutofit/>
          </a:bodyPr>
          <a:p>
            <a:pPr>
              <a:lnSpc>
                <a:spcPct val="100000"/>
              </a:lnSpc>
              <a:spcBef>
                <a:spcPts val="1400"/>
              </a:spcBef>
              <a:buNone/>
              <a:tabLst>
                <a:tab algn="l" pos="0"/>
              </a:tabLst>
            </a:pPr>
            <a:r>
              <a:rPr b="0" lang="en-US" sz="2200" spc="-1" strike="noStrike">
                <a:solidFill>
                  <a:srgbClr val="292929"/>
                </a:solidFill>
                <a:latin typeface="Abadi"/>
              </a:rPr>
              <a:t>We can conclude that:</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rgbClr val="292929"/>
                </a:solidFill>
                <a:latin typeface="Abadi"/>
              </a:rPr>
              <a:t>Development since 2013 to 2020 had </a:t>
            </a:r>
            <a:r>
              <a:rPr b="0" lang="en-US" sz="2200" spc="-1" strike="noStrike">
                <a:solidFill>
                  <a:srgbClr val="292929"/>
                </a:solidFill>
                <a:latin typeface="Abadi"/>
              </a:rPr>
              <a:t>great impact on landing rockets</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rgbClr val="292929"/>
                </a:solidFill>
                <a:latin typeface="Abadi"/>
              </a:rPr>
              <a:t>Orbits more far to the earth tend to </a:t>
            </a:r>
            <a:r>
              <a:rPr b="0" lang="en-US" sz="2200" spc="-1" strike="noStrike">
                <a:solidFill>
                  <a:srgbClr val="292929"/>
                </a:solidFill>
                <a:latin typeface="Abadi"/>
              </a:rPr>
              <a:t>show better success rates</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rgbClr val="292929"/>
                </a:solidFill>
                <a:latin typeface="Abadi"/>
              </a:rPr>
              <a:t>Logistic Regression can be the best </a:t>
            </a:r>
            <a:r>
              <a:rPr b="0" lang="en-US" sz="2200" spc="-1" strike="noStrike">
                <a:solidFill>
                  <a:srgbClr val="292929"/>
                </a:solidFill>
                <a:latin typeface="Abadi"/>
              </a:rPr>
              <a:t>classifier at 10 cross validations for the </a:t>
            </a:r>
            <a:r>
              <a:rPr b="0" lang="en-US" sz="2200" spc="-1" strike="noStrike">
                <a:solidFill>
                  <a:srgbClr val="292929"/>
                </a:solidFill>
                <a:latin typeface="Abadi"/>
              </a:rPr>
              <a:t>current dataset</a:t>
            </a:r>
            <a:endParaRPr b="0" lang="en-US" sz="2200" spc="-1" strike="noStrike">
              <a:solidFill>
                <a:srgbClr val="000000"/>
              </a:solidFill>
              <a:latin typeface="Calibri"/>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rgbClr val="292929"/>
                </a:solidFill>
                <a:latin typeface="Abadi"/>
              </a:rPr>
              <a:t>There’s a very strong correlation </a:t>
            </a:r>
            <a:r>
              <a:rPr b="0" lang="en-US" sz="2200" spc="-1" strike="noStrike">
                <a:solidFill>
                  <a:srgbClr val="292929"/>
                </a:solidFill>
                <a:latin typeface="Abadi"/>
              </a:rPr>
              <a:t>between launch sites and payload </a:t>
            </a:r>
            <a:r>
              <a:rPr b="0" lang="en-US" sz="2200" spc="-1" strike="noStrike">
                <a:solidFill>
                  <a:srgbClr val="292929"/>
                </a:solidFill>
                <a:latin typeface="Abadi"/>
              </a:rPr>
              <a:t>masses</a:t>
            </a:r>
            <a:endParaRPr b="0" lang="en-US" sz="2200" spc="-1" strike="noStrike">
              <a:solidFill>
                <a:srgbClr val="000000"/>
              </a:solidFill>
              <a:latin typeface="Calibri"/>
            </a:endParaRPr>
          </a:p>
        </p:txBody>
      </p:sp>
      <p:sp>
        <p:nvSpPr>
          <p:cNvPr id="33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3" name="PlaceHolder 2"/>
          <p:cNvSpPr>
            <a:spLocks noGrp="1"/>
          </p:cNvSpPr>
          <p:nvPr>
            <p:ph type="sldNum" idx="2"/>
          </p:nvPr>
        </p:nvSpPr>
        <p:spPr/>
        <p:txBody>
          <a:bodyPr/>
          <a:p>
            <a:fld id="{75530076-051A-4E31-BC59-857FD9883753}"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01FA208-D50F-4334-9E62-4E90E9288E4D}" type="slidenum">
              <a:rPr b="0" lang="en-US" sz="1600" spc="-1" strike="noStrike">
                <a:solidFill>
                  <a:srgbClr val="1c7ddb"/>
                </a:solidFill>
                <a:latin typeface="Abadi"/>
              </a:rPr>
              <a:t>4</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30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collected using SpaceX API and web scraping from Wikipedia. </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US" sz="8800" spc="-1" strike="noStrike">
              <a:latin typeface="Arial"/>
            </a:endParaRPr>
          </a:p>
          <a:p>
            <a:pPr>
              <a:lnSpc>
                <a:spcPct val="120000"/>
              </a:lnSpc>
              <a:spcBef>
                <a:spcPts val="1400"/>
              </a:spcBef>
              <a:buNone/>
              <a:tabLst>
                <a:tab algn="l" pos="0"/>
              </a:tabLst>
            </a:pPr>
            <a:endParaRPr b="0" lang="en-US" sz="88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2" name="PlaceHolder 1"/>
          <p:cNvSpPr>
            <a:spLocks noGrp="1"/>
          </p:cNvSpPr>
          <p:nvPr>
            <p:ph type="sldNum" idx="2"/>
          </p:nvPr>
        </p:nvSpPr>
        <p:spPr/>
        <p:txBody>
          <a:bodyPr/>
          <a:p>
            <a:fld id="{ABD27E22-4220-4178-8840-1CA65CC24E7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https://github.com/chuksoo/IBM-Data-Science-Capstone-SpaceX/blob/main/Data%20Collection%20API.ipynb.</a:t>
            </a:r>
            <a:endParaRPr b="0" lang="en-US" sz="22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0" name="Picture 8" descr=""/>
          <p:cNvPicPr/>
          <p:nvPr/>
        </p:nvPicPr>
        <p:blipFill>
          <a:blip r:embed="rId2"/>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p>
            <a:fld id="{E86DFEA8-326D-4C9F-A182-A526CF512806}"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820800" y="1477080"/>
            <a:ext cx="10380600" cy="4689360"/>
          </a:xfrm>
          <a:prstGeom prst="rect">
            <a:avLst/>
          </a:prstGeom>
          <a:noFill/>
          <a:ln w="0">
            <a:noFill/>
          </a:ln>
        </p:spPr>
        <p:txBody>
          <a:bodyPr anchor="t">
            <a:no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Using BeautifulSoup library in Python</a:t>
            </a:r>
            <a:endParaRPr b="0" lang="en-US" sz="28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Collected data over Wikipedia</a:t>
            </a:r>
            <a:endParaRPr b="0" lang="en-US" sz="28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Parsed html files with requests and html5lib to conduct data into tables</a:t>
            </a:r>
            <a:endParaRPr b="0" lang="en-US" sz="28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Saved collected data to a Pandas Dataframe</a:t>
            </a:r>
            <a:endParaRPr b="0" lang="en-US" sz="2800" spc="-1" strike="noStrike">
              <a:solidFill>
                <a:srgbClr val="000000"/>
              </a:solidFill>
              <a:latin typeface="Calibri"/>
            </a:endParaRPr>
          </a:p>
        </p:txBody>
      </p:sp>
      <p:sp>
        <p:nvSpPr>
          <p:cNvPr id="182" name="Title 2"/>
          <p:cNvSpPr/>
          <p:nvPr/>
        </p:nvSpPr>
        <p:spPr>
          <a:xfrm>
            <a:off x="770040" y="538560"/>
            <a:ext cx="10515240" cy="548640"/>
          </a:xfrm>
          <a:prstGeom prst="rect">
            <a:avLst/>
          </a:prstGeom>
          <a:noFill/>
          <a:ln w="0">
            <a:noFill/>
          </a:ln>
        </p:spPr>
        <p:style>
          <a:lnRef idx="0"/>
          <a:fillRef idx="0"/>
          <a:effectRef idx="0"/>
          <a:fontRef idx="minor"/>
        </p:style>
      </p:sp>
      <p:sp>
        <p:nvSpPr>
          <p:cNvPr id="183" name="Title 3"/>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3" name="PlaceHolder 2"/>
          <p:cNvSpPr>
            <a:spLocks noGrp="1"/>
          </p:cNvSpPr>
          <p:nvPr>
            <p:ph type="sldNum" idx="2"/>
          </p:nvPr>
        </p:nvSpPr>
        <p:spPr/>
        <p:txBody>
          <a:bodyPr/>
          <a:p>
            <a:fld id="{6E731B5E-8A88-4027-8EFF-84FBFC236DA4}"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685800" y="1486440"/>
            <a:ext cx="10771920" cy="47397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600" spc="-1" strike="noStrike">
                <a:solidFill>
                  <a:srgbClr val="000000"/>
                </a:solidFill>
                <a:latin typeface="Calibri"/>
              </a:rPr>
              <a:t>EDA (Exploratory Data Analysis) to:</a:t>
            </a:r>
            <a:endParaRPr b="0" lang="en-US" sz="36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Identify dataset key features</a:t>
            </a:r>
            <a:endParaRPr b="0" lang="en-US" sz="28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Clean missing values</a:t>
            </a:r>
            <a:endParaRPr b="0" lang="en-US" sz="28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Get a detailed version of the dataset</a:t>
            </a:r>
            <a:endParaRPr b="0" lang="en-US" sz="2800" spc="-1" strike="noStrike">
              <a:solidFill>
                <a:srgbClr val="000000"/>
              </a:solidFill>
              <a:latin typeface="Calibri"/>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Determine training labels</a:t>
            </a:r>
            <a:endParaRPr b="0" lang="en-US" sz="2800" spc="-1" strike="noStrike">
              <a:solidFill>
                <a:srgbClr val="000000"/>
              </a:solidFill>
              <a:latin typeface="Calibri"/>
            </a:endParaRPr>
          </a:p>
        </p:txBody>
      </p:sp>
      <p:sp>
        <p:nvSpPr>
          <p:cNvPr id="1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186" name="Content Placeholder 4"/>
          <p:cNvSpPr/>
          <p:nvPr/>
        </p:nvSpPr>
        <p:spPr>
          <a:xfrm>
            <a:off x="838080" y="1486440"/>
            <a:ext cx="5257440" cy="47397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sp>
        <p:nvSpPr>
          <p:cNvPr id="3" name="PlaceHolder 2"/>
          <p:cNvSpPr>
            <a:spLocks noGrp="1"/>
          </p:cNvSpPr>
          <p:nvPr>
            <p:ph type="sldNum" idx="2"/>
          </p:nvPr>
        </p:nvSpPr>
        <p:spPr/>
        <p:txBody>
          <a:bodyPr/>
          <a:p>
            <a:fld id="{87D572DF-A538-42D8-9502-53FF79313A1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1318</TotalTime>
  <Application>LibreOffice/7.3.7.2$Linux_X86_64 LibreOffice_project/30$Build-2</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2023-06-16T20:43:55Z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